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7.xml"/><Relationship Id="rId22" Type="http://schemas.openxmlformats.org/officeDocument/2006/relationships/font" Target="fonts/Roboto-italic.fntdata"/><Relationship Id="rId10" Type="http://schemas.openxmlformats.org/officeDocument/2006/relationships/slide" Target="slides/slide6.xml"/><Relationship Id="rId21" Type="http://schemas.openxmlformats.org/officeDocument/2006/relationships/font" Target="fonts/Robo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299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l">
              <a:lnSpc>
                <a:spcPct val="125000"/>
              </a:lnSpc>
              <a:spcBef>
                <a:spcPts val="0"/>
              </a:spcBef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1pPr>
            <a:lvl2pPr indent="228600" lvl="1" marL="457200" marR="0" rtl="0" algn="l">
              <a:lnSpc>
                <a:spcPct val="125000"/>
              </a:lnSpc>
              <a:spcBef>
                <a:spcPts val="0"/>
              </a:spcBef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2pPr>
            <a:lvl3pPr indent="457200" lvl="2" marL="914400" marR="0" rtl="0" algn="l">
              <a:lnSpc>
                <a:spcPct val="125000"/>
              </a:lnSpc>
              <a:spcBef>
                <a:spcPts val="0"/>
              </a:spcBef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3pPr>
            <a:lvl4pPr indent="685800" lvl="3" marL="1371600" marR="0" rtl="0" algn="l">
              <a:lnSpc>
                <a:spcPct val="125000"/>
              </a:lnSpc>
              <a:spcBef>
                <a:spcPts val="0"/>
              </a:spcBef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4pPr>
            <a:lvl5pPr indent="914400" lvl="4" marL="1828800" marR="0" rtl="0" algn="l">
              <a:lnSpc>
                <a:spcPct val="125000"/>
              </a:lnSpc>
              <a:spcBef>
                <a:spcPts val="0"/>
              </a:spcBef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5pPr>
            <a:lvl6pPr indent="1143000" lvl="5" marL="2286000" marR="0" rtl="0" algn="l">
              <a:lnSpc>
                <a:spcPct val="125000"/>
              </a:lnSpc>
              <a:spcBef>
                <a:spcPts val="0"/>
              </a:spcBef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6pPr>
            <a:lvl7pPr indent="1371600" lvl="6" marL="2743200" marR="0" rtl="0" algn="l">
              <a:lnSpc>
                <a:spcPct val="125000"/>
              </a:lnSpc>
              <a:spcBef>
                <a:spcPts val="0"/>
              </a:spcBef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7pPr>
            <a:lvl8pPr indent="1600200" lvl="7" marL="3200400" marR="0" rtl="0" algn="l">
              <a:lnSpc>
                <a:spcPct val="125000"/>
              </a:lnSpc>
              <a:spcBef>
                <a:spcPts val="0"/>
              </a:spcBef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8pPr>
            <a:lvl9pPr indent="1828800" lvl="8" marL="3657600" marR="0" rtl="0" algn="l">
              <a:lnSpc>
                <a:spcPct val="125000"/>
              </a:lnSpc>
              <a:spcBef>
                <a:spcPts val="0"/>
              </a:spcBef>
              <a:buNone/>
              <a:defRPr b="0" i="0" sz="2400" u="none" cap="none" strike="noStrike">
                <a:latin typeface="Avenir"/>
                <a:ea typeface="Avenir"/>
                <a:cs typeface="Avenir"/>
                <a:sym typeface="Aveni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/>
          <p:cNvSpPr/>
          <p:nvPr>
            <p:ph idx="2" type="sldImg"/>
          </p:nvPr>
        </p:nvSpPr>
        <p:spPr>
          <a:xfrm>
            <a:off x="114299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idx="2" type="sldImg"/>
          </p:nvPr>
        </p:nvSpPr>
        <p:spPr>
          <a:xfrm>
            <a:off x="114299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114299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/>
          <p:nvPr>
            <p:ph idx="2" type="sldImg"/>
          </p:nvPr>
        </p:nvSpPr>
        <p:spPr>
          <a:xfrm>
            <a:off x="114299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114299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idx="1" type="body"/>
          </p:nvPr>
        </p:nvSpPr>
        <p:spPr>
          <a:xfrm>
            <a:off x="914400" y="4343400"/>
            <a:ext cx="50291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>
            <p:ph idx="2" type="sldImg"/>
          </p:nvPr>
        </p:nvSpPr>
        <p:spPr>
          <a:xfrm>
            <a:off x="1142999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5661233"/>
            <a:ext cx="897600" cy="11967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5661166"/>
            <a:ext cx="897600" cy="11967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90525" y="2425700"/>
            <a:ext cx="8222100" cy="1244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90525" y="3718840"/>
            <a:ext cx="8222100" cy="577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title"/>
          </p:nvPr>
        </p:nvSpPr>
        <p:spPr>
          <a:xfrm>
            <a:off x="475500" y="1678033"/>
            <a:ext cx="8222100" cy="2618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475500" y="4406166"/>
            <a:ext cx="8222100" cy="1734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&amp; Bullets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type="title"/>
          </p:nvPr>
        </p:nvSpPr>
        <p:spPr>
          <a:xfrm>
            <a:off x="455414" y="107156"/>
            <a:ext cx="82332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b="0" i="0" sz="4500" u="none" cap="none" strike="noStrike">
                <a:solidFill>
                  <a:srgbClr val="FFFFFF"/>
                </a:solidFill>
                <a:latin typeface="Palatino"/>
                <a:ea typeface="Palatino"/>
                <a:cs typeface="Palatino"/>
                <a:sym typeface="Palatino"/>
              </a:defRPr>
            </a:lvl1pPr>
            <a:lvl2pPr indent="152400" lvl="1" marL="0" marR="0" rtl="0" algn="l">
              <a:spcBef>
                <a:spcPts val="0"/>
              </a:spcBef>
              <a:buNone/>
              <a:defRPr b="0" i="0" sz="4500" u="none" cap="none" strike="noStrike">
                <a:solidFill>
                  <a:srgbClr val="FFFFFF"/>
                </a:solidFill>
                <a:latin typeface="Palatino"/>
                <a:ea typeface="Palatino"/>
                <a:cs typeface="Palatino"/>
                <a:sym typeface="Palatino"/>
              </a:defRPr>
            </a:lvl2pPr>
            <a:lvl3pPr indent="292100" lvl="2" marL="0" marR="0" rtl="0" algn="l">
              <a:spcBef>
                <a:spcPts val="0"/>
              </a:spcBef>
              <a:buNone/>
              <a:defRPr b="0" i="0" sz="4500" u="none" cap="none" strike="noStrike">
                <a:solidFill>
                  <a:srgbClr val="FFFFFF"/>
                </a:solidFill>
                <a:latin typeface="Palatino"/>
                <a:ea typeface="Palatino"/>
                <a:cs typeface="Palatino"/>
                <a:sym typeface="Palatino"/>
              </a:defRPr>
            </a:lvl3pPr>
            <a:lvl4pPr indent="444500" lvl="3" marL="0" marR="0" rtl="0" algn="l">
              <a:spcBef>
                <a:spcPts val="0"/>
              </a:spcBef>
              <a:buNone/>
              <a:defRPr b="0" i="0" sz="4500" u="none" cap="none" strike="noStrike">
                <a:solidFill>
                  <a:srgbClr val="FFFFFF"/>
                </a:solidFill>
                <a:latin typeface="Palatino"/>
                <a:ea typeface="Palatino"/>
                <a:cs typeface="Palatino"/>
                <a:sym typeface="Palatino"/>
              </a:defRPr>
            </a:lvl4pPr>
            <a:lvl5pPr indent="584200" lvl="4" marL="0" marR="0" rtl="0" algn="l">
              <a:spcBef>
                <a:spcPts val="0"/>
              </a:spcBef>
              <a:buNone/>
              <a:defRPr b="0" i="0" sz="4500" u="none" cap="none" strike="noStrike">
                <a:solidFill>
                  <a:srgbClr val="FFFFFF"/>
                </a:solidFill>
                <a:latin typeface="Palatino"/>
                <a:ea typeface="Palatino"/>
                <a:cs typeface="Palatino"/>
                <a:sym typeface="Palatino"/>
              </a:defRPr>
            </a:lvl5pPr>
            <a:lvl6pPr indent="736600" lvl="5" marL="0" marR="0" rtl="0" algn="l">
              <a:spcBef>
                <a:spcPts val="0"/>
              </a:spcBef>
              <a:buNone/>
              <a:defRPr b="0" i="0" sz="4500" u="none" cap="none" strike="noStrike">
                <a:solidFill>
                  <a:srgbClr val="FFFFFF"/>
                </a:solidFill>
                <a:latin typeface="Palatino"/>
                <a:ea typeface="Palatino"/>
                <a:cs typeface="Palatino"/>
                <a:sym typeface="Palatino"/>
              </a:defRPr>
            </a:lvl6pPr>
            <a:lvl7pPr indent="889000" lvl="6" marL="0" marR="0" rtl="0" algn="l">
              <a:spcBef>
                <a:spcPts val="0"/>
              </a:spcBef>
              <a:buNone/>
              <a:defRPr b="0" i="0" sz="4500" u="none" cap="none" strike="noStrike">
                <a:solidFill>
                  <a:srgbClr val="FFFFFF"/>
                </a:solidFill>
                <a:latin typeface="Palatino"/>
                <a:ea typeface="Palatino"/>
                <a:cs typeface="Palatino"/>
                <a:sym typeface="Palatino"/>
              </a:defRPr>
            </a:lvl7pPr>
            <a:lvl8pPr indent="1028700" lvl="7" marL="0" marR="0" rtl="0" algn="l">
              <a:spcBef>
                <a:spcPts val="0"/>
              </a:spcBef>
              <a:buNone/>
              <a:defRPr b="0" i="0" sz="4500" u="none" cap="none" strike="noStrike">
                <a:solidFill>
                  <a:srgbClr val="FFFFFF"/>
                </a:solidFill>
                <a:latin typeface="Palatino"/>
                <a:ea typeface="Palatino"/>
                <a:cs typeface="Palatino"/>
                <a:sym typeface="Palatino"/>
              </a:defRPr>
            </a:lvl8pPr>
            <a:lvl9pPr indent="1181100" lvl="8" marL="0" marR="0" rtl="0" algn="l">
              <a:spcBef>
                <a:spcPts val="0"/>
              </a:spcBef>
              <a:buNone/>
              <a:defRPr b="0" i="0" sz="4500" u="none" cap="none" strike="noStrike">
                <a:solidFill>
                  <a:srgbClr val="FFFFFF"/>
                </a:solidFill>
                <a:latin typeface="Palatino"/>
                <a:ea typeface="Palatino"/>
                <a:cs typeface="Palatino"/>
                <a:sym typeface="Palatino"/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455414" y="1848445"/>
            <a:ext cx="8233200" cy="45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-266700" lvl="0" marL="342900" marR="0" rtl="0" algn="l">
              <a:spcBef>
                <a:spcPts val="2700"/>
              </a:spcBef>
              <a:buClr>
                <a:srgbClr val="546056"/>
              </a:buClr>
              <a:buSzPct val="39285"/>
              <a:buFont typeface="Palatino"/>
              <a:buChar char="•"/>
              <a:defRPr b="0" i="0" sz="2800" u="none" cap="none" strike="noStrike">
                <a:solidFill>
                  <a:srgbClr val="546056"/>
                </a:solidFill>
                <a:latin typeface="Palatino"/>
                <a:ea typeface="Palatino"/>
                <a:cs typeface="Palatino"/>
                <a:sym typeface="Palatino"/>
              </a:defRPr>
            </a:lvl1pPr>
            <a:lvl2pPr indent="-266700" lvl="1" marL="685800" marR="0" rtl="0" algn="l">
              <a:spcBef>
                <a:spcPts val="2700"/>
              </a:spcBef>
              <a:buClr>
                <a:srgbClr val="546056"/>
              </a:buClr>
              <a:buSzPct val="39285"/>
              <a:buFont typeface="Palatino"/>
              <a:buChar char="•"/>
              <a:defRPr b="0" i="0" sz="2800" u="none" cap="none" strike="noStrike">
                <a:solidFill>
                  <a:srgbClr val="546056"/>
                </a:solidFill>
                <a:latin typeface="Palatino"/>
                <a:ea typeface="Palatino"/>
                <a:cs typeface="Palatino"/>
                <a:sym typeface="Palatino"/>
              </a:defRPr>
            </a:lvl2pPr>
            <a:lvl3pPr indent="-266700" lvl="2" marL="1028700" marR="0" rtl="0" algn="l">
              <a:spcBef>
                <a:spcPts val="2700"/>
              </a:spcBef>
              <a:buClr>
                <a:srgbClr val="546056"/>
              </a:buClr>
              <a:buSzPct val="39285"/>
              <a:buFont typeface="Palatino"/>
              <a:buChar char="•"/>
              <a:defRPr b="0" i="0" sz="2800" u="none" cap="none" strike="noStrike">
                <a:solidFill>
                  <a:srgbClr val="546056"/>
                </a:solidFill>
                <a:latin typeface="Palatino"/>
                <a:ea typeface="Palatino"/>
                <a:cs typeface="Palatino"/>
                <a:sym typeface="Palatino"/>
              </a:defRPr>
            </a:lvl3pPr>
            <a:lvl4pPr indent="-266700" lvl="3" marL="1371600" marR="0" rtl="0" algn="l">
              <a:spcBef>
                <a:spcPts val="2700"/>
              </a:spcBef>
              <a:buClr>
                <a:srgbClr val="546056"/>
              </a:buClr>
              <a:buSzPct val="39285"/>
              <a:buFont typeface="Palatino"/>
              <a:buChar char="•"/>
              <a:defRPr b="0" i="0" sz="2800" u="none" cap="none" strike="noStrike">
                <a:solidFill>
                  <a:srgbClr val="546056"/>
                </a:solidFill>
                <a:latin typeface="Palatino"/>
                <a:ea typeface="Palatino"/>
                <a:cs typeface="Palatino"/>
                <a:sym typeface="Palatino"/>
              </a:defRPr>
            </a:lvl4pPr>
            <a:lvl5pPr indent="-266700" lvl="4" marL="1714500" marR="0" rtl="0" algn="l">
              <a:spcBef>
                <a:spcPts val="2700"/>
              </a:spcBef>
              <a:buClr>
                <a:srgbClr val="546056"/>
              </a:buClr>
              <a:buSzPct val="39285"/>
              <a:buFont typeface="Palatino"/>
              <a:buChar char="•"/>
              <a:defRPr b="0" i="0" sz="2800" u="none" cap="none" strike="noStrike">
                <a:solidFill>
                  <a:srgbClr val="546056"/>
                </a:solidFill>
                <a:latin typeface="Palatino"/>
                <a:ea typeface="Palatino"/>
                <a:cs typeface="Palatino"/>
                <a:sym typeface="Palatino"/>
              </a:defRPr>
            </a:lvl5pPr>
            <a:lvl6pPr indent="-266700" lvl="5" marL="2057400" marR="0" rtl="0" algn="l">
              <a:spcBef>
                <a:spcPts val="2700"/>
              </a:spcBef>
              <a:buClr>
                <a:srgbClr val="546056"/>
              </a:buClr>
              <a:buSzPct val="39285"/>
              <a:buFont typeface="Palatino"/>
              <a:buChar char="•"/>
              <a:defRPr b="0" i="0" sz="2800" u="none" cap="none" strike="noStrike">
                <a:solidFill>
                  <a:srgbClr val="546056"/>
                </a:solidFill>
                <a:latin typeface="Palatino"/>
                <a:ea typeface="Palatino"/>
                <a:cs typeface="Palatino"/>
                <a:sym typeface="Palatino"/>
              </a:defRPr>
            </a:lvl6pPr>
            <a:lvl7pPr indent="-266700" lvl="6" marL="2400300" marR="0" rtl="0" algn="l">
              <a:spcBef>
                <a:spcPts val="2700"/>
              </a:spcBef>
              <a:buClr>
                <a:srgbClr val="546056"/>
              </a:buClr>
              <a:buSzPct val="39285"/>
              <a:buFont typeface="Palatino"/>
              <a:buChar char="•"/>
              <a:defRPr b="0" i="0" sz="2800" u="none" cap="none" strike="noStrike">
                <a:solidFill>
                  <a:srgbClr val="546056"/>
                </a:solidFill>
                <a:latin typeface="Palatino"/>
                <a:ea typeface="Palatino"/>
                <a:cs typeface="Palatino"/>
                <a:sym typeface="Palatino"/>
              </a:defRPr>
            </a:lvl7pPr>
            <a:lvl8pPr indent="-279400" lvl="7" marL="2755900" marR="0" rtl="0" algn="l">
              <a:spcBef>
                <a:spcPts val="2700"/>
              </a:spcBef>
              <a:buClr>
                <a:srgbClr val="546056"/>
              </a:buClr>
              <a:buSzPct val="39285"/>
              <a:buFont typeface="Palatino"/>
              <a:buChar char="•"/>
              <a:defRPr b="0" i="0" sz="2800" u="none" cap="none" strike="noStrike">
                <a:solidFill>
                  <a:srgbClr val="546056"/>
                </a:solidFill>
                <a:latin typeface="Palatino"/>
                <a:ea typeface="Palatino"/>
                <a:cs typeface="Palatino"/>
                <a:sym typeface="Palatino"/>
              </a:defRPr>
            </a:lvl8pPr>
            <a:lvl9pPr indent="-279400" lvl="8" marL="3098800" marR="0" rtl="0" algn="l">
              <a:spcBef>
                <a:spcPts val="2700"/>
              </a:spcBef>
              <a:buClr>
                <a:srgbClr val="546056"/>
              </a:buClr>
              <a:buSzPct val="39285"/>
              <a:buFont typeface="Palatino"/>
              <a:buChar char="•"/>
              <a:defRPr b="0" i="0" sz="2800" u="none" cap="none" strike="noStrike">
                <a:solidFill>
                  <a:srgbClr val="546056"/>
                </a:solidFill>
                <a:latin typeface="Palatino"/>
                <a:ea typeface="Palatino"/>
                <a:cs typeface="Palatino"/>
                <a:sym typeface="Palatin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460950" y="2753800"/>
            <a:ext cx="8222100" cy="1350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flipH="1" rot="10800000">
            <a:off x="0" y="2247900"/>
            <a:ext cx="9144000" cy="4610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2248000"/>
            <a:ext cx="9144000" cy="1449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" name="Shape 21"/>
          <p:cNvSpPr txBox="1"/>
          <p:nvPr>
            <p:ph type="title"/>
          </p:nvPr>
        </p:nvSpPr>
        <p:spPr>
          <a:xfrm>
            <a:off x="471900" y="984966"/>
            <a:ext cx="8222100" cy="102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471900" y="2558766"/>
            <a:ext cx="8222100" cy="361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flipH="1" rot="10800000">
            <a:off x="0" y="2247900"/>
            <a:ext cx="9144000" cy="4610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2248000"/>
            <a:ext cx="9144000" cy="1449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471900" y="984966"/>
            <a:ext cx="8222100" cy="102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471900" y="2558767"/>
            <a:ext cx="3999900" cy="361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694250" y="2558767"/>
            <a:ext cx="3999900" cy="3613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flipH="1" rot="10800000">
            <a:off x="0" y="875100"/>
            <a:ext cx="9144000" cy="5982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875133"/>
            <a:ext cx="9144000" cy="1449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" name="Shape 34"/>
          <p:cNvSpPr txBox="1"/>
          <p:nvPr>
            <p:ph type="title"/>
          </p:nvPr>
        </p:nvSpPr>
        <p:spPr>
          <a:xfrm>
            <a:off x="98250" y="21800"/>
            <a:ext cx="8826600" cy="8037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flipH="1" rot="10800000">
            <a:off x="3276600" y="33"/>
            <a:ext cx="58674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-98100" y="3374700"/>
            <a:ext cx="6858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" name="Shape 39"/>
          <p:cNvSpPr txBox="1"/>
          <p:nvPr>
            <p:ph type="title"/>
          </p:nvPr>
        </p:nvSpPr>
        <p:spPr>
          <a:xfrm>
            <a:off x="226077" y="477066"/>
            <a:ext cx="2808000" cy="1271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226075" y="1954400"/>
            <a:ext cx="2808000" cy="4218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490250" y="651000"/>
            <a:ext cx="6227100" cy="545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089325" y="3375050"/>
            <a:ext cx="68571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" name="Shape 48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" type="subTitle"/>
          </p:nvPr>
        </p:nvSpPr>
        <p:spPr>
          <a:xfrm>
            <a:off x="265500" y="3705955"/>
            <a:ext cx="4045200" cy="1646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50" name="Shape 50"/>
          <p:cNvSpPr txBox="1"/>
          <p:nvPr>
            <p:ph idx="2" type="body"/>
          </p:nvPr>
        </p:nvSpPr>
        <p:spPr>
          <a:xfrm>
            <a:off x="4939500" y="965600"/>
            <a:ext cx="3837000" cy="49269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flipH="1" rot="10800000">
            <a:off x="0" y="-100"/>
            <a:ext cx="9144000" cy="6261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/>
          <p:nvPr/>
        </p:nvSpPr>
        <p:spPr>
          <a:xfrm flipH="1" rot="10800000">
            <a:off x="0" y="6163733"/>
            <a:ext cx="9144000" cy="98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57150" y="6262433"/>
            <a:ext cx="8382000" cy="5955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US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471900" y="984966"/>
            <a:ext cx="822210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471900" y="2558766"/>
            <a:ext cx="8222100" cy="361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23541" y="6260830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US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jpg"/><Relationship Id="rId4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jpg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>
            <p:ph type="title"/>
          </p:nvPr>
        </p:nvSpPr>
        <p:spPr>
          <a:xfrm>
            <a:off x="534234" y="673822"/>
            <a:ext cx="8233200" cy="204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rIns="0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rPr b="1" lang="en-US" sz="3200">
                <a:latin typeface="Cambria"/>
                <a:ea typeface="Cambria"/>
                <a:cs typeface="Cambria"/>
                <a:sym typeface="Cambria"/>
              </a:rPr>
              <a:t>Big Data Project On Yelp Dataset</a:t>
            </a:r>
          </a:p>
          <a:p>
            <a:pPr indent="0" lvl="0" marL="0" marR="0" rtl="0" algn="ctr">
              <a:spcBef>
                <a:spcPts val="0"/>
              </a:spcBef>
              <a:buSzPct val="25000"/>
              <a:buNone/>
            </a:pPr>
            <a:r>
              <a:t/>
            </a:r>
            <a:endParaRPr b="1"/>
          </a:p>
        </p:txBody>
      </p:sp>
      <p:sp>
        <p:nvSpPr>
          <p:cNvPr id="71" name="Shape 71"/>
          <p:cNvSpPr txBox="1"/>
          <p:nvPr>
            <p:ph idx="1" type="body"/>
          </p:nvPr>
        </p:nvSpPr>
        <p:spPr>
          <a:xfrm>
            <a:off x="219726" y="2577744"/>
            <a:ext cx="8862000" cy="12734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717D75"/>
              </a:buClr>
              <a:buSzPct val="25000"/>
              <a:buFont typeface="Arial"/>
              <a:buNone/>
            </a:pPr>
            <a:r>
              <a:rPr i="1" lang="en-US" sz="2300" u="sng" cap="none" strike="noStrike">
                <a:solidFill>
                  <a:srgbClr val="54605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buClr>
                <a:srgbClr val="717D75"/>
              </a:buClr>
              <a:buSzPct val="25000"/>
              <a:buFont typeface="Arial"/>
              <a:buNone/>
            </a:pPr>
            <a:r>
              <a:rPr i="1" lang="en-US" sz="2300" u="sng">
                <a:solidFill>
                  <a:srgbClr val="546056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Discover Nice Neighborhoods From Yelp Restaurant Features and Reviews Using Big Data Techniques</a:t>
            </a:r>
          </a:p>
        </p:txBody>
      </p:sp>
      <p:sp>
        <p:nvSpPr>
          <p:cNvPr id="72" name="Shape 72"/>
          <p:cNvSpPr txBox="1"/>
          <p:nvPr/>
        </p:nvSpPr>
        <p:spPr>
          <a:xfrm>
            <a:off x="1032574" y="5134904"/>
            <a:ext cx="7236300" cy="1056300"/>
          </a:xfrm>
          <a:prstGeom prst="rect">
            <a:avLst/>
          </a:prstGeom>
          <a:noFill/>
          <a:ln>
            <a:noFill/>
          </a:ln>
        </p:spPr>
        <p:txBody>
          <a:bodyPr anchorCtr="0" anchor="t" bIns="58925" lIns="58925" rIns="58925" tIns="58925">
            <a:noAutofit/>
          </a:bodyPr>
          <a:lstStyle/>
          <a:p>
            <a:pPr lvl="0" rtl="0" algn="ctr">
              <a:lnSpc>
                <a:spcPct val="110000"/>
              </a:lnSpc>
              <a:spcBef>
                <a:spcPts val="0"/>
              </a:spcBef>
              <a:buClr>
                <a:srgbClr val="717D75"/>
              </a:buClr>
              <a:buSzPct val="25000"/>
              <a:buFont typeface="Arial"/>
              <a:buNone/>
            </a:pPr>
            <a:r>
              <a:rPr lang="en-US" sz="2100">
                <a:solidFill>
                  <a:srgbClr val="1155CC"/>
                </a:solidFill>
                <a:latin typeface="Cambria"/>
                <a:ea typeface="Cambria"/>
                <a:cs typeface="Cambria"/>
                <a:sym typeface="Cambria"/>
              </a:rPr>
              <a:t>Team Members: Cheng Hou, Le Xu, Xiaomeng Dong, Yubo Li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455400" y="165025"/>
            <a:ext cx="8688600" cy="1428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Spatial Clustering:</a:t>
            </a:r>
            <a:r>
              <a:rPr lang="en-US" sz="3900"/>
              <a:t> </a:t>
            </a: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Businesses by Review Counts</a:t>
            </a:r>
          </a:p>
        </p:txBody>
      </p:sp>
      <p:pic>
        <p:nvPicPr>
          <p:cNvPr descr="reviews.jpg"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30075" y="1516537"/>
            <a:ext cx="5613923" cy="4467274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455400" y="1622875"/>
            <a:ext cx="3017100" cy="42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4000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Normalized count</a:t>
            </a: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s 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      </a:t>
            </a:r>
            <a:r>
              <a:rPr lang="en-US" sz="19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weekends/weekdays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000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Classified counts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  <a:r>
              <a:rPr lang="en-US" sz="19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weekends/weekdays &lt;1</a:t>
            </a:r>
          </a:p>
          <a:p>
            <a: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Or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19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weekends/weekdays &gt;=1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455389" y="193981"/>
            <a:ext cx="8233200" cy="1428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Spatial </a:t>
            </a: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Clustering:  Businesses by Ratings</a:t>
            </a:r>
          </a:p>
        </p:txBody>
      </p:sp>
      <p:pic>
        <p:nvPicPr>
          <p:cNvPr descr="Checkins.jpg"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6450" y="1622875"/>
            <a:ext cx="5577550" cy="43251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 txBox="1"/>
          <p:nvPr/>
        </p:nvSpPr>
        <p:spPr>
          <a:xfrm>
            <a:off x="283175" y="1658125"/>
            <a:ext cx="3017100" cy="42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4127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Filter by check-ins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  </a:t>
            </a:r>
            <a:r>
              <a:rPr lang="en-US" sz="19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weekends/weekdays &gt;=1</a:t>
            </a:r>
          </a:p>
          <a:p>
            <a: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127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Cluster by stars</a:t>
            </a: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              from</a:t>
            </a:r>
            <a:r>
              <a:rPr lang="en-US" sz="19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1 to 5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/>
          <p:nvPr>
            <p:ph idx="1" type="body"/>
          </p:nvPr>
        </p:nvSpPr>
        <p:spPr>
          <a:xfrm>
            <a:off x="3557049" y="5800675"/>
            <a:ext cx="5398800" cy="7017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1700"/>
              </a:spcBef>
              <a:spcAft>
                <a:spcPts val="1100"/>
              </a:spcAft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Choropleth map for income in Pittsburgh </a:t>
            </a:r>
          </a:p>
        </p:txBody>
      </p:sp>
      <p:grpSp>
        <p:nvGrpSpPr>
          <p:cNvPr id="150" name="Shape 150"/>
          <p:cNvGrpSpPr/>
          <p:nvPr/>
        </p:nvGrpSpPr>
        <p:grpSpPr>
          <a:xfrm>
            <a:off x="3557046" y="1422757"/>
            <a:ext cx="5398777" cy="4296762"/>
            <a:chOff x="267525" y="1021250"/>
            <a:chExt cx="7091524" cy="5742799"/>
          </a:xfrm>
        </p:grpSpPr>
        <p:pic>
          <p:nvPicPr>
            <p:cNvPr id="151" name="Shape 15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7525" y="1021250"/>
              <a:ext cx="7091524" cy="51916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2" name="Shape 15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267525" y="6306850"/>
              <a:ext cx="7091524" cy="4572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3" name="Shape 153"/>
          <p:cNvSpPr txBox="1"/>
          <p:nvPr/>
        </p:nvSpPr>
        <p:spPr>
          <a:xfrm>
            <a:off x="297400" y="1443837"/>
            <a:ext cx="3017100" cy="425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indent="-381000" lvl="0" marL="342900" rtl="0">
              <a:lnSpc>
                <a:spcPct val="115000"/>
              </a:lnSpc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buChar char="•"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Restaurants  around CBD are with more intensive high-ratings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23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12750" lvl="0" marL="3429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27777"/>
              <a:buFont typeface="Cambria"/>
              <a:buChar char="•"/>
            </a:pPr>
            <a:r>
              <a:rPr lang="en-US" sz="18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The pattern of high-</a:t>
            </a:r>
            <a:r>
              <a:rPr lang="en-US" sz="18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median income is inconsistent with that of restaurants. </a:t>
            </a:r>
          </a:p>
        </p:txBody>
      </p:sp>
      <p:sp>
        <p:nvSpPr>
          <p:cNvPr id="154" name="Shape 154"/>
          <p:cNvSpPr txBox="1"/>
          <p:nvPr>
            <p:ph type="title"/>
          </p:nvPr>
        </p:nvSpPr>
        <p:spPr>
          <a:xfrm>
            <a:off x="455389" y="193981"/>
            <a:ext cx="8233200" cy="1428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Conclusions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455414" y="107156"/>
            <a:ext cx="8233200" cy="1428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What we found: </a:t>
            </a:r>
          </a:p>
          <a:p>
            <a:pPr lvl="0">
              <a:spcBef>
                <a:spcPts val="0"/>
              </a:spcBef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Several Nice </a:t>
            </a: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Neighborhoods</a:t>
            </a: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 to Live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455425" y="2151250"/>
            <a:ext cx="8233200" cy="41088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indent="-361950" lvl="0" marL="457200" rtl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## 1609 - Southside Flats</a:t>
            </a:r>
          </a:p>
          <a:p>
            <a:pPr indent="-361950" lvl="0" marL="457200" rtl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## 0703, 0705 - Shadyside</a:t>
            </a:r>
          </a:p>
          <a:p>
            <a:pPr indent="-361950" lvl="0" marL="457200" rtl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## 1408 - Squirrel Hill South</a:t>
            </a:r>
          </a:p>
          <a:p>
            <a:pPr indent="-361950" lvl="0" marL="457200" rtl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## 0405 - Central Oakland</a:t>
            </a:r>
          </a:p>
          <a:p>
            <a:pPr indent="-361950" lvl="0" marL="457200" rtl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Clr>
                <a:srgbClr val="FFFFFF"/>
              </a:buClr>
              <a:buSzPct val="100000"/>
              <a:buFont typeface="Arial"/>
              <a:buChar char="●"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## 0902 - Central Lawrenceville</a:t>
            </a:r>
          </a:p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None/>
            </a:pPr>
            <a:b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</a:b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1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idx="1" type="body"/>
          </p:nvPr>
        </p:nvSpPr>
        <p:spPr>
          <a:xfrm>
            <a:off x="455425" y="1535824"/>
            <a:ext cx="8233200" cy="4445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The review time does not necessarily represent the time of the dining experience took place.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This Yelp Datasets contains many cities, we will conduct same algorithm to other cities to learn different city patterns.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Understanding the review content(special topics, sentiment, ...) can benefit to identify underlying patterns.</a:t>
            </a:r>
          </a:p>
          <a:p>
            <a:pPr indent="0" lvl="0" marL="0">
              <a:spcBef>
                <a:spcPts val="0"/>
              </a:spcBef>
              <a:buNone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The Study can be used for company like Uber or TLC to predict potential pickups around Restaurants, or Urban Planning </a:t>
            </a:r>
          </a:p>
        </p:txBody>
      </p:sp>
      <p:sp>
        <p:nvSpPr>
          <p:cNvPr id="166" name="Shape 166"/>
          <p:cNvSpPr txBox="1"/>
          <p:nvPr>
            <p:ph type="title"/>
          </p:nvPr>
        </p:nvSpPr>
        <p:spPr>
          <a:xfrm>
            <a:off x="455414" y="259331"/>
            <a:ext cx="8233200" cy="1428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 Comments and Discussion: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455414" y="107156"/>
            <a:ext cx="8233200" cy="14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-6985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7931"/>
              <a:buFont typeface="Arial"/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Current working for Text</a:t>
            </a:r>
            <a:r>
              <a:rPr b="0" i="0" lang="en-US" sz="4500" u="none" cap="none" strike="noStrike">
                <a:solidFill>
                  <a:srgbClr val="FFFFFF"/>
                </a:solidFill>
                <a:latin typeface="Palatino"/>
                <a:ea typeface="Palatino"/>
                <a:cs typeface="Palatino"/>
                <a:sym typeface="Palatino"/>
              </a:rPr>
              <a:t> </a:t>
            </a: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Data Analysis</a:t>
            </a:r>
          </a:p>
        </p:txBody>
      </p:sp>
      <p:sp>
        <p:nvSpPr>
          <p:cNvPr id="172" name="Shape 172"/>
          <p:cNvSpPr txBox="1"/>
          <p:nvPr/>
        </p:nvSpPr>
        <p:spPr>
          <a:xfrm>
            <a:off x="455425" y="1786550"/>
            <a:ext cx="7742100" cy="443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We need to perform text analysis to understand raw text data and identify potential pattern.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61950" lvl="0" marL="457200" rtl="0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buChar char="●"/>
            </a:pPr>
            <a:r>
              <a:rPr lang="en-US" sz="21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Flesch Reading Ease Score: Educational level of reviewer based on review context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1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61950" lvl="0" marL="457200" rtl="0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buChar char="●"/>
            </a:pPr>
            <a:r>
              <a:rPr lang="en-US" sz="21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Topic modeling: Special Topics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1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61950" lvl="0" marL="457200" rtl="0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buChar char="●"/>
            </a:pPr>
            <a:r>
              <a:rPr lang="en-US" sz="21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Sentiment Analysis: Sentiment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1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361950" lvl="0" marL="457200" rtl="0">
              <a:spcBef>
                <a:spcPts val="0"/>
              </a:spcBef>
              <a:buClr>
                <a:schemeClr val="lt1"/>
              </a:buClr>
              <a:buSzPct val="100000"/>
              <a:buFont typeface="Cambria"/>
              <a:buChar char="●"/>
            </a:pPr>
            <a:r>
              <a:rPr lang="en-US" sz="21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We will conduct the text analysis on Spark: pyspark.ml.feature.Word2Vec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0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488583" y="497794"/>
            <a:ext cx="5154000" cy="10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Presentation </a:t>
            </a: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Outline</a:t>
            </a:r>
          </a:p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676048" y="1636300"/>
            <a:ext cx="3542100" cy="44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Dataset Introduction </a:t>
            </a:r>
          </a:p>
          <a:p>
            <a:pPr lv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Data processing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Data Analysis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Current Work</a:t>
            </a:r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23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70550" y="1410326"/>
            <a:ext cx="4084525" cy="4355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/>
          <p:nvPr>
            <p:ph idx="1" type="body"/>
          </p:nvPr>
        </p:nvSpPr>
        <p:spPr>
          <a:xfrm>
            <a:off x="360123" y="1203507"/>
            <a:ext cx="4196100" cy="5235300"/>
          </a:xfrm>
          <a:prstGeom prst="rect">
            <a:avLst/>
          </a:prstGeom>
          <a:solidFill>
            <a:srgbClr val="B4A7D6"/>
          </a:solidFill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1" lang="en-US" sz="19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* </a:t>
            </a:r>
            <a:r>
              <a:rPr i="1" lang="en-US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Business Dataset</a:t>
            </a:r>
          </a:p>
          <a:p>
            <a:pPr indent="-44450" lvl="0" marL="0" rtl="0">
              <a:lnSpc>
                <a:spcPct val="13125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ct val="46666"/>
              <a:buFont typeface="Arial"/>
              <a:buNone/>
            </a:pPr>
            <a:r>
              <a:rPr b="1" lang="en-US" sz="1500" u="sng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 77.3 MB</a:t>
            </a:r>
          </a:p>
          <a:p>
            <a:pPr indent="-444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8888"/>
              <a:buFont typeface="Arial"/>
              <a:buNone/>
            </a:pP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{  "business_id":"encrypted business id",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"name":"business name",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"neighborhood":"hood name",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"address":"full address",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"city":"city",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"state":"state -- if applicable --",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"postal code":"postal code",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</a:t>
            </a:r>
            <a:r>
              <a:rPr b="1"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"latitude":latitude,</a:t>
            </a:r>
            <a:br>
              <a:rPr b="1"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b="1"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"longitude":longitude,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"stars":star rating, rounded to half-stars,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"review_count":number of reviews,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"is_open":0/1 (closed/open),</a:t>
            </a:r>
          </a:p>
          <a:p>
            <a:pPr indent="-444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8888"/>
              <a:buFont typeface="Arial"/>
              <a:buNone/>
            </a:pP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 …</a:t>
            </a:r>
          </a:p>
          <a:p>
            <a:pPr indent="-444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8888"/>
              <a:buFont typeface="Arial"/>
              <a:buNone/>
            </a:pP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 “type”: “business”}</a:t>
            </a:r>
          </a:p>
        </p:txBody>
      </p:sp>
      <p:sp>
        <p:nvSpPr>
          <p:cNvPr id="85" name="Shape 85"/>
          <p:cNvSpPr txBox="1"/>
          <p:nvPr/>
        </p:nvSpPr>
        <p:spPr>
          <a:xfrm>
            <a:off x="360123" y="360123"/>
            <a:ext cx="5339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rIns="58925" tIns="58925">
            <a:noAutofit/>
          </a:bodyPr>
          <a:lstStyle/>
          <a:p>
            <a:pPr lvl="0" rtl="0">
              <a:lnSpc>
                <a:spcPct val="110000"/>
              </a:lnSpc>
              <a:spcBef>
                <a:spcPts val="0"/>
              </a:spcBef>
              <a:buNone/>
            </a:pPr>
            <a:r>
              <a:rPr b="1" lang="en-US" sz="29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Five Yelp</a:t>
            </a:r>
            <a:r>
              <a:rPr b="1" lang="en-US" sz="29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Datasets We Used:</a:t>
            </a:r>
            <a:r>
              <a:rPr lang="en-US" sz="29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4661323" y="1203507"/>
            <a:ext cx="4196099" cy="5235300"/>
          </a:xfrm>
          <a:prstGeom prst="rect">
            <a:avLst/>
          </a:prstGeom>
          <a:solidFill>
            <a:srgbClr val="CFE2F3"/>
          </a:solidFill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1" lang="en-US" sz="19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* </a:t>
            </a:r>
            <a:r>
              <a:rPr i="1" lang="en-US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User</a:t>
            </a:r>
            <a:r>
              <a:rPr i="1" lang="en-US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Dataset</a:t>
            </a:r>
          </a:p>
          <a:p>
            <a:pPr indent="-44450" lvl="0" marL="0" rtl="0">
              <a:lnSpc>
                <a:spcPct val="13125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ct val="46666"/>
              <a:buFont typeface="Arial"/>
              <a:buNone/>
            </a:pPr>
            <a:r>
              <a:rPr b="1" lang="en-US" sz="1500" u="sng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 287 MB</a:t>
            </a:r>
          </a:p>
          <a:p>
            <a:pPr indent="-698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{"user_id":"encrypted user id",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"name":"first name",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"review_count":number of reviews,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"yelping_since": date formatted like</a:t>
            </a:r>
          </a:p>
          <a:p>
            <a:pPr indent="-698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                                2009-12-19,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"friends":["an array of encrypted ids of</a:t>
            </a:r>
          </a:p>
          <a:p>
            <a:pPr indent="-698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                     friends"],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"fans":"number of fans the user has",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"elite":["an array of years the user was</a:t>
            </a:r>
          </a:p>
          <a:p>
            <a:pPr indent="3873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      elite"],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"average_stars":floating point average,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  ...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 "type":"user"}</a:t>
            </a:r>
          </a:p>
          <a:p>
            <a:pPr indent="-444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8888"/>
              <a:buFont typeface="Arial"/>
              <a:buNone/>
            </a:pPr>
            <a:r>
              <a:t/>
            </a:r>
            <a:endParaRPr sz="18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idx="1" type="body"/>
          </p:nvPr>
        </p:nvSpPr>
        <p:spPr>
          <a:xfrm>
            <a:off x="277625" y="1169475"/>
            <a:ext cx="4196100" cy="5042400"/>
          </a:xfrm>
          <a:prstGeom prst="rect">
            <a:avLst/>
          </a:prstGeom>
          <a:solidFill>
            <a:srgbClr val="FFD966"/>
          </a:solidFill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1" lang="en-US" sz="19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* </a:t>
            </a:r>
            <a:r>
              <a:rPr i="1" lang="en-US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Review Dataset</a:t>
            </a:r>
          </a:p>
          <a:p>
            <a:pPr indent="-44450" lvl="0" marL="0" rtl="0" algn="l">
              <a:lnSpc>
                <a:spcPct val="13125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ct val="46666"/>
              <a:buFont typeface="Arial"/>
              <a:buNone/>
            </a:pPr>
            <a:r>
              <a:rPr b="1" lang="en-US" sz="15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2.29 GB</a:t>
            </a:r>
          </a:p>
          <a:p>
            <a:pPr indent="-444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8888"/>
              <a:buFont typeface="Arial"/>
              <a:buNone/>
            </a:pP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{  "review_id":"encrypted review id",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"user_id":"encrypted user id",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"business_id":"encrypted business id",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"stars":star rating, rounded to half-stars,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</a:t>
            </a:r>
            <a:r>
              <a:rPr b="1"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"date":"date formatted like</a:t>
            </a:r>
          </a:p>
          <a:p>
            <a:pPr indent="-444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8888"/>
              <a:buFont typeface="Arial"/>
              <a:buNone/>
            </a:pPr>
            <a:r>
              <a:rPr b="1"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                2009-12-19",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"text":"review text",</a:t>
            </a:r>
            <a:b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   "type": "review"}</a:t>
            </a:r>
          </a:p>
          <a:p>
            <a:pPr indent="-444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6666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2" name="Shape 92"/>
          <p:cNvSpPr txBox="1"/>
          <p:nvPr/>
        </p:nvSpPr>
        <p:spPr>
          <a:xfrm>
            <a:off x="360123" y="360123"/>
            <a:ext cx="5339400" cy="72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8925" lIns="58925" rIns="58925" tIns="58925">
            <a:noAutofit/>
          </a:bodyPr>
          <a:lstStyle/>
          <a:p>
            <a:pPr lvl="0" rtl="0">
              <a:lnSpc>
                <a:spcPct val="110000"/>
              </a:lnSpc>
              <a:spcBef>
                <a:spcPts val="0"/>
              </a:spcBef>
              <a:buNone/>
            </a:pPr>
            <a:r>
              <a:rPr b="1" lang="en-US" sz="29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Five Yelp Datasets We Used:</a:t>
            </a:r>
            <a:r>
              <a:rPr lang="en-US" sz="29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</a:t>
            </a:r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4599600" y="3879300"/>
            <a:ext cx="4196100" cy="2332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1" lang="en-US" sz="19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* </a:t>
            </a:r>
            <a:r>
              <a:rPr i="1" lang="en-US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Check-in Dataset</a:t>
            </a:r>
          </a:p>
          <a:p>
            <a:pPr indent="-44450" lvl="0" marL="0" rtl="0" algn="l">
              <a:lnSpc>
                <a:spcPct val="13125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ct val="46666"/>
              <a:buFont typeface="Arial"/>
              <a:buNone/>
            </a:pPr>
            <a:r>
              <a:rPr b="1" lang="en-US" sz="15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28 MB</a:t>
            </a:r>
          </a:p>
          <a:p>
            <a:pPr indent="-444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8888"/>
              <a:buFont typeface="Arial"/>
              <a:buNone/>
            </a:pP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{  "</a:t>
            </a:r>
            <a:r>
              <a:rPr b="1"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</a:t>
            </a: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":["an array of check ins with the format   hour-day:number of check ins from hour to  hour+1"],</a:t>
            </a:r>
            <a:b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"business_id":"encrypted business id",</a:t>
            </a:r>
            <a:b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-US" sz="18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"type":"checkin" }</a:t>
            </a:r>
          </a:p>
          <a:p>
            <a:pPr indent="-444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6666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444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6666"/>
              <a:buFont typeface="Arial"/>
              <a:buNone/>
            </a:pPr>
            <a:r>
              <a:t/>
            </a:r>
            <a:endParaRPr sz="1500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4599600" y="1159024"/>
            <a:ext cx="4196100" cy="2669100"/>
          </a:xfrm>
          <a:prstGeom prst="rect">
            <a:avLst/>
          </a:prstGeom>
          <a:solidFill>
            <a:srgbClr val="C27BA0"/>
          </a:solidFill>
          <a:ln>
            <a:noFill/>
          </a:ln>
        </p:spPr>
        <p:txBody>
          <a:bodyPr anchorCtr="0" anchor="t" bIns="0" lIns="0" rIns="0" tIns="0">
            <a:no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5000"/>
              <a:buFont typeface="Arial"/>
              <a:buNone/>
            </a:pPr>
            <a:r>
              <a:rPr i="1" lang="en-US" sz="1900" u="none" cap="none" strike="noStrike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* </a:t>
            </a:r>
            <a:r>
              <a:rPr i="1" lang="en-US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Tip</a:t>
            </a:r>
            <a:r>
              <a:rPr i="1" lang="en-US" sz="1900">
                <a:solidFill>
                  <a:srgbClr val="000000"/>
                </a:solidFill>
                <a:latin typeface="Cambria"/>
                <a:ea typeface="Cambria"/>
                <a:cs typeface="Cambria"/>
                <a:sym typeface="Cambria"/>
              </a:rPr>
              <a:t> Dataset</a:t>
            </a:r>
          </a:p>
          <a:p>
            <a:pPr indent="-44450" lvl="0" marL="0" rtl="0" algn="l">
              <a:lnSpc>
                <a:spcPct val="131250"/>
              </a:lnSpc>
              <a:spcBef>
                <a:spcPts val="0"/>
              </a:spcBef>
              <a:spcAft>
                <a:spcPts val="300"/>
              </a:spcAft>
              <a:buClr>
                <a:srgbClr val="000000"/>
              </a:buClr>
              <a:buSzPct val="46666"/>
              <a:buFont typeface="Arial"/>
              <a:buNone/>
            </a:pPr>
            <a:r>
              <a:rPr b="1" lang="en-US" sz="15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130.7</a:t>
            </a:r>
            <a:r>
              <a:rPr b="1" lang="en-US" sz="1500">
                <a:solidFill>
                  <a:srgbClr val="000000"/>
                </a:solidFill>
                <a:highlight>
                  <a:srgbClr val="FFFFFF"/>
                </a:highlight>
                <a:latin typeface="Cambria"/>
                <a:ea typeface="Cambria"/>
                <a:cs typeface="Cambria"/>
                <a:sym typeface="Cambria"/>
              </a:rPr>
              <a:t> MB</a:t>
            </a:r>
          </a:p>
          <a:p>
            <a:pPr indent="-6985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1111"/>
              <a:buFont typeface="Arial"/>
              <a:buNone/>
            </a:pP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{"text":"text of the tip",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"date":"date formatted like 2009-12-19",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"likes":compliment count,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"business_id":"encrypted business id",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"user_id":"encrypted user id",</a:t>
            </a:r>
            <a:b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</a:br>
            <a:r>
              <a:rPr lang="en-US" sz="1800">
                <a:solidFill>
                  <a:srgbClr val="333333"/>
                </a:solidFill>
                <a:latin typeface="Cambria"/>
                <a:ea typeface="Cambria"/>
                <a:cs typeface="Cambria"/>
                <a:sym typeface="Cambria"/>
              </a:rPr>
              <a:t> "type":"tip"}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455400" y="639699"/>
            <a:ext cx="8391000" cy="8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Our Goal with Geo-Spatial and Temporal  Involvement</a:t>
            </a:r>
          </a:p>
        </p:txBody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455389" y="1817120"/>
            <a:ext cx="8233200" cy="455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Cambria"/>
              <a:buChar char="•"/>
            </a:pPr>
            <a:r>
              <a:rPr lang="en-US" sz="21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Detecting the spatial patterns of businesses according to different features, to better understand the weekly changes and the trends of urban dwellers’ activities. </a:t>
            </a: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lt1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1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Use the neighborhood restaurants’ price levels, types, stars ratings, review contents to identify the economical aspects of the neighborhood. (For example: Why Michelin 4 star restaurants are always around the Central Park, Upper East Side? )</a:t>
            </a: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455449" y="179490"/>
            <a:ext cx="8233200" cy="1428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Data Processing On Spark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933676" y="1436175"/>
            <a:ext cx="8592000" cy="45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lvl="0" rtl="0">
              <a:lnSpc>
                <a:spcPct val="20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Collect Original data from the website (3 GB)</a:t>
            </a:r>
          </a:p>
          <a:p>
            <a:pPr indent="-41275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Separate reviews and check-ins by day (2.3 GB)</a:t>
            </a:r>
          </a:p>
          <a:p>
            <a:pPr indent="-41275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Count reviews, check-ins, tips</a:t>
            </a:r>
          </a:p>
          <a:p>
            <a:pPr indent="-412750" lvl="0" marL="342900" marR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Aggregate</a:t>
            </a: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all features by business id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480937" y="107156"/>
            <a:ext cx="8233200" cy="1428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Glance to Our Clean Data</a:t>
            </a:r>
          </a:p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75900" y="1360100"/>
            <a:ext cx="8233200" cy="25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rIns="0" tIns="0">
            <a:noAutofit/>
          </a:bodyPr>
          <a:lstStyle/>
          <a:p>
            <a:pPr indent="-41275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Business id</a:t>
            </a:r>
          </a:p>
          <a:p>
            <a:pPr indent="-41275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Ratings</a:t>
            </a:r>
          </a:p>
          <a:p>
            <a:pPr indent="-41275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Locations</a:t>
            </a:r>
          </a:p>
          <a:p>
            <a:pPr indent="-41275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Review, Tip, Check-in Counts</a:t>
            </a:r>
          </a:p>
          <a:p>
            <a:pPr indent="-41275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...</a:t>
            </a:r>
          </a:p>
        </p:txBody>
      </p:sp>
      <p:pic>
        <p:nvPicPr>
          <p:cNvPr descr="Screen Shot 2017-05-04 at 03.17.15.png" id="113" name="Shape 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425" y="3695174"/>
            <a:ext cx="9016249" cy="276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455414" y="107156"/>
            <a:ext cx="8233200" cy="1428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Clustering </a:t>
            </a: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Restaurants</a:t>
            </a: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 by Hot &amp; Cold Spot</a:t>
            </a:r>
          </a:p>
        </p:txBody>
      </p:sp>
      <p:grpSp>
        <p:nvGrpSpPr>
          <p:cNvPr id="119" name="Shape 119"/>
          <p:cNvGrpSpPr/>
          <p:nvPr/>
        </p:nvGrpSpPr>
        <p:grpSpPr>
          <a:xfrm>
            <a:off x="745599" y="1553625"/>
            <a:ext cx="7526898" cy="2715635"/>
            <a:chOff x="745599" y="1553625"/>
            <a:chExt cx="7526898" cy="2715635"/>
          </a:xfrm>
        </p:grpSpPr>
        <p:pic>
          <p:nvPicPr>
            <p:cNvPr descr="HotSpotColdSpot.jpg" id="120" name="Shape 120"/>
            <p:cNvPicPr preferRelativeResize="0"/>
            <p:nvPr/>
          </p:nvPicPr>
          <p:blipFill rotWithShape="1">
            <a:blip r:embed="rId3">
              <a:alphaModFix/>
            </a:blip>
            <a:srcRect b="3753" l="1103" r="5368" t="1450"/>
            <a:stretch/>
          </p:blipFill>
          <p:spPr>
            <a:xfrm>
              <a:off x="745599" y="1553625"/>
              <a:ext cx="3467150" cy="271563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HotSpotColdSpot_Excellent.jpg" id="121" name="Shape 121"/>
            <p:cNvPicPr preferRelativeResize="0"/>
            <p:nvPr/>
          </p:nvPicPr>
          <p:blipFill rotWithShape="1">
            <a:blip r:embed="rId4">
              <a:alphaModFix/>
            </a:blip>
            <a:srcRect b="3566" l="1614" r="4533" t="2324"/>
            <a:stretch/>
          </p:blipFill>
          <p:spPr>
            <a:xfrm>
              <a:off x="4767337" y="1553625"/>
              <a:ext cx="3505160" cy="271562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2" name="Shape 122"/>
          <p:cNvSpPr txBox="1"/>
          <p:nvPr/>
        </p:nvSpPr>
        <p:spPr>
          <a:xfrm>
            <a:off x="578700" y="4544150"/>
            <a:ext cx="7986600" cy="15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l">
              <a:spcBef>
                <a:spcPts val="0"/>
              </a:spcBef>
              <a:buNone/>
            </a:pPr>
            <a:r>
              <a:rPr lang="en-US" sz="18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                    (All ratings )                                                                (4 +Ratings )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127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GiZScore is the z-scores  calculated for the feature of </a:t>
            </a:r>
            <a:r>
              <a:rPr lang="en-US" sz="23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restaurants</a:t>
            </a: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’ rating</a:t>
            </a:r>
          </a:p>
          <a:p>
            <a:pPr indent="-4127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Hot spot means the high value spots are crowded intensely, the same way for cold spot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455414" y="107156"/>
            <a:ext cx="8233200" cy="14289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Clustering </a:t>
            </a:r>
            <a:r>
              <a:rPr b="1" lang="en-US" sz="29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Restaurants</a:t>
            </a: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 by Kernel </a:t>
            </a:r>
            <a:r>
              <a:rPr b="1" lang="en-US" sz="2900">
                <a:latin typeface="Cambria"/>
                <a:ea typeface="Cambria"/>
                <a:cs typeface="Cambria"/>
                <a:sym typeface="Cambria"/>
              </a:rPr>
              <a:t>Density</a:t>
            </a:r>
          </a:p>
        </p:txBody>
      </p:sp>
      <p:pic>
        <p:nvPicPr>
          <p:cNvPr descr="KernelDensityStar4.jpg" id="128" name="Shape 128"/>
          <p:cNvPicPr preferRelativeResize="0"/>
          <p:nvPr/>
        </p:nvPicPr>
        <p:blipFill rotWithShape="1">
          <a:blip r:embed="rId3">
            <a:alphaModFix/>
          </a:blip>
          <a:srcRect b="2472" l="4188" r="5932" t="3142"/>
          <a:stretch/>
        </p:blipFill>
        <p:spPr>
          <a:xfrm>
            <a:off x="4733944" y="1536049"/>
            <a:ext cx="3434156" cy="27868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KernelDensityALL.jpg" id="129" name="Shape 129"/>
          <p:cNvPicPr preferRelativeResize="0"/>
          <p:nvPr/>
        </p:nvPicPr>
        <p:blipFill rotWithShape="1">
          <a:blip r:embed="rId4">
            <a:alphaModFix/>
          </a:blip>
          <a:srcRect b="1868" l="1879" r="5536" t="1829"/>
          <a:stretch/>
        </p:blipFill>
        <p:spPr>
          <a:xfrm>
            <a:off x="702200" y="1536050"/>
            <a:ext cx="3467150" cy="278683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/>
        </p:nvSpPr>
        <p:spPr>
          <a:xfrm>
            <a:off x="578700" y="4544150"/>
            <a:ext cx="7986600" cy="1548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>
                <a:solidFill>
                  <a:schemeClr val="lt1"/>
                </a:solidFill>
                <a:latin typeface="Cambria"/>
                <a:ea typeface="Cambria"/>
                <a:cs typeface="Cambria"/>
                <a:sym typeface="Cambria"/>
              </a:rPr>
              <a:t>                   (All ratings )                                                            (4 +Ratings )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  <a:latin typeface="Cambria"/>
              <a:ea typeface="Cambria"/>
              <a:cs typeface="Cambria"/>
              <a:sym typeface="Cambria"/>
            </a:endParaRPr>
          </a:p>
          <a:p>
            <a:pPr indent="-41275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Cambria"/>
              <a:buChar char="•"/>
            </a:pPr>
            <a:r>
              <a:rPr lang="en-US" sz="2300">
                <a:solidFill>
                  <a:srgbClr val="FFFFFF"/>
                </a:solidFill>
                <a:latin typeface="Cambria"/>
                <a:ea typeface="Cambria"/>
                <a:cs typeface="Cambria"/>
                <a:sym typeface="Cambria"/>
              </a:rPr>
              <a:t>The contrast shows the similar spatial distributions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